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61" r:id="rId2"/>
    <p:sldId id="307" r:id="rId3"/>
    <p:sldId id="301" r:id="rId4"/>
    <p:sldId id="304" r:id="rId5"/>
    <p:sldId id="268" r:id="rId6"/>
    <p:sldId id="294" r:id="rId7"/>
    <p:sldId id="308" r:id="rId8"/>
    <p:sldId id="269" r:id="rId9"/>
    <p:sldId id="280" r:id="rId10"/>
    <p:sldId id="305" r:id="rId11"/>
    <p:sldId id="273" r:id="rId12"/>
    <p:sldId id="293" r:id="rId13"/>
    <p:sldId id="291" r:id="rId14"/>
    <p:sldId id="302" r:id="rId15"/>
    <p:sldId id="306" r:id="rId16"/>
    <p:sldId id="281" r:id="rId17"/>
    <p:sldId id="278" r:id="rId18"/>
    <p:sldId id="286" r:id="rId19"/>
    <p:sldId id="300" r:id="rId20"/>
    <p:sldId id="287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as Dirk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7" autoAdjust="0"/>
    <p:restoredTop sz="94660"/>
  </p:normalViewPr>
  <p:slideViewPr>
    <p:cSldViewPr>
      <p:cViewPr varScale="1">
        <p:scale>
          <a:sx n="114" d="100"/>
          <a:sy n="114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'Compare-Chart'!$A$3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('Compare-Chart'!$B$1:$H$1,'Compare-Chart'!$I$1,'Compare-Chart'!$J$1)</c:f>
              <c:strCache>
                <c:ptCount val="7"/>
                <c:pt idx="0">
                  <c:v>GEMPAK</c:v>
                </c:pt>
                <c:pt idx="1">
                  <c:v>GEMPAK w/intro to AWIPS II</c:v>
                </c:pt>
                <c:pt idx="2">
                  <c:v>PyTHREDDS</c:v>
                </c:pt>
                <c:pt idx="3">
                  <c:v>THREDDS </c:v>
                </c:pt>
                <c:pt idx="4">
                  <c:v>LDM</c:v>
                </c:pt>
                <c:pt idx="5">
                  <c:v>Python</c:v>
                </c:pt>
                <c:pt idx="6">
                  <c:v>IDV w/RAMADAA</c:v>
                </c:pt>
              </c:strCache>
            </c:strRef>
          </c:cat>
          <c:val>
            <c:numRef>
              <c:f>'Compare-Chart'!$B$3:$J$3</c:f>
              <c:numCache>
                <c:formatCode>General</c:formatCode>
                <c:ptCount val="7"/>
                <c:pt idx="0">
                  <c:v>13</c:v>
                </c:pt>
                <c:pt idx="2">
                  <c:v>17</c:v>
                </c:pt>
                <c:pt idx="3">
                  <c:v>15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'Compare-Chart'!$A$2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('Compare-Chart'!$B$1:$H$1,'Compare-Chart'!$I$1,'Compare-Chart'!$J$1)</c:f>
              <c:strCache>
                <c:ptCount val="7"/>
                <c:pt idx="0">
                  <c:v>GEMPAK</c:v>
                </c:pt>
                <c:pt idx="1">
                  <c:v>GEMPAK w/intro to AWIPS II</c:v>
                </c:pt>
                <c:pt idx="2">
                  <c:v>PyTHREDDS</c:v>
                </c:pt>
                <c:pt idx="3">
                  <c:v>THREDDS </c:v>
                </c:pt>
                <c:pt idx="4">
                  <c:v>LDM</c:v>
                </c:pt>
                <c:pt idx="5">
                  <c:v>Python</c:v>
                </c:pt>
                <c:pt idx="6">
                  <c:v>IDV w/RAMADAA</c:v>
                </c:pt>
              </c:strCache>
            </c:strRef>
          </c:cat>
          <c:val>
            <c:numRef>
              <c:f>'Compare-Chart'!$B$2:$J$2</c:f>
              <c:numCache>
                <c:formatCode>General</c:formatCode>
                <c:ptCount val="7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13</c:v>
                </c:pt>
                <c:pt idx="4">
                  <c:v>16</c:v>
                </c:pt>
                <c:pt idx="5">
                  <c:v>21</c:v>
                </c:pt>
                <c:pt idx="6">
                  <c:v>8</c:v>
                </c:pt>
              </c:numCache>
            </c:numRef>
          </c:val>
        </c:ser>
        <c:dLbls/>
        <c:shape val="box"/>
        <c:axId val="142313344"/>
        <c:axId val="142314880"/>
        <c:axId val="0"/>
      </c:bar3DChart>
      <c:catAx>
        <c:axId val="142313344"/>
        <c:scaling>
          <c:orientation val="minMax"/>
        </c:scaling>
        <c:axPos val="b"/>
        <c:tickLblPos val="nextTo"/>
        <c:crossAx val="142314880"/>
        <c:crosses val="autoZero"/>
        <c:auto val="1"/>
        <c:lblAlgn val="ctr"/>
        <c:lblOffset val="100"/>
      </c:catAx>
      <c:valAx>
        <c:axId val="142314880"/>
        <c:scaling>
          <c:orientation val="minMax"/>
        </c:scaling>
        <c:axPos val="l"/>
        <c:majorGridlines/>
        <c:numFmt formatCode="General" sourceLinked="1"/>
        <c:tickLblPos val="nextTo"/>
        <c:crossAx val="1423133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8773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EF80AA-30E7-4521-A681-F7CDB3A79D0B}" type="slidenum">
              <a:rPr lang="en-US"/>
              <a:pPr/>
              <a:t>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51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2107B0-67C7-4069-AA07-00786D5A9C13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695F-D4D6-4CB0-8DAD-58150DE548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BD14A6-8070-4F8C-86C0-FC6713B7F84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BD14A6-8070-4F8C-86C0-FC6713B7F84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DB7E52-095C-421B-A2CD-0244A1CA4F3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C84DC-BC39-4B16-893A-23D64BBAB631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53BB97-378D-4C1D-9C7B-5C024ECCF46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695F-D4D6-4CB0-8DAD-58150DE548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00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11E1AE-2DB9-4F34-973A-3A835BD7F3D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EC9002-7E01-4B0F-9799-74CFCCA5666F}" type="slidenum">
              <a:rPr lang="en-US"/>
              <a:pPr/>
              <a:t>19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BD14A6-8070-4F8C-86C0-FC6713B7F84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DDB26-CACF-4E99-8A65-F13EF63B2D99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DDB26-CACF-4E99-8A65-F13EF63B2D99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DDB26-CACF-4E99-8A65-F13EF63B2D99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695F-D4D6-4CB0-8DAD-58150DE548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695F-D4D6-4CB0-8DAD-58150DE548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4FF869-C43E-44F5-8024-7AC73A34DCC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ACCE"/>
              </a:buClr>
              <a:buFont typeface="Ubuntu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14300" algn="l" rtl="0">
              <a:spcBef>
                <a:spcPts val="720"/>
              </a:spcBef>
              <a:buClr>
                <a:srgbClr val="7F7F7F"/>
              </a:buClr>
              <a:buFont typeface="Ubuntu"/>
              <a:buChar char="•"/>
              <a:defRPr/>
            </a:lvl1pPr>
            <a:lvl2pPr marL="640080" indent="-93980" algn="l" rtl="0">
              <a:spcBef>
                <a:spcPts val="640"/>
              </a:spcBef>
              <a:buClr>
                <a:srgbClr val="7F7F7F"/>
              </a:buClr>
              <a:buFont typeface="Ubuntu"/>
              <a:buChar char="•"/>
              <a:defRPr/>
            </a:lvl2pPr>
            <a:lvl3pPr marL="914400" indent="-50800" algn="l" rtl="0">
              <a:spcBef>
                <a:spcPts val="560"/>
              </a:spcBef>
              <a:buClr>
                <a:srgbClr val="7F7F7F"/>
              </a:buClr>
              <a:buFont typeface="Ubuntu"/>
              <a:buChar char="•"/>
              <a:defRPr/>
            </a:lvl3pPr>
            <a:lvl4pPr marL="1188720" indent="-83819" algn="l" rtl="0">
              <a:spcBef>
                <a:spcPts val="480"/>
              </a:spcBef>
              <a:buClr>
                <a:srgbClr val="7F7F7F"/>
              </a:buClr>
              <a:buFont typeface="Ubuntu"/>
              <a:buChar char="•"/>
              <a:defRPr/>
            </a:lvl4pPr>
            <a:lvl5pPr marL="1463040" indent="-78739" algn="l" rtl="0">
              <a:spcBef>
                <a:spcPts val="480"/>
              </a:spcBef>
              <a:buClr>
                <a:srgbClr val="7F7F7F"/>
              </a:buClr>
              <a:buFont typeface="Ubuntu"/>
              <a:buChar char="•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Ubuntu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Ubuntu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Ubuntu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Ubuntu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ACCE"/>
              </a:buClr>
              <a:buFont typeface="Ubuntu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Ubuntu"/>
              <a:buNone/>
              <a:defRPr/>
            </a:lvl1pPr>
            <a:lvl2pPr marL="457200" indent="0" rtl="0">
              <a:spcBef>
                <a:spcPts val="0"/>
              </a:spcBef>
              <a:buFont typeface="Ubuntu"/>
              <a:buNone/>
              <a:defRPr/>
            </a:lvl2pPr>
            <a:lvl3pPr marL="914400" indent="0" rtl="0">
              <a:spcBef>
                <a:spcPts val="0"/>
              </a:spcBef>
              <a:buFont typeface="Ubuntu"/>
              <a:buNone/>
              <a:defRPr/>
            </a:lvl3pPr>
            <a:lvl4pPr marL="1371600" indent="0" rtl="0">
              <a:spcBef>
                <a:spcPts val="0"/>
              </a:spcBef>
              <a:buFont typeface="Ubuntu"/>
              <a:buNone/>
              <a:defRPr/>
            </a:lvl4pPr>
            <a:lvl5pPr marL="1828800" indent="0" rtl="0">
              <a:spcBef>
                <a:spcPts val="0"/>
              </a:spcBef>
              <a:buFont typeface="Ubuntu"/>
              <a:buNone/>
              <a:defRPr/>
            </a:lvl5pPr>
            <a:lvl6pPr marL="2286000" indent="0" rtl="0">
              <a:spcBef>
                <a:spcPts val="0"/>
              </a:spcBef>
              <a:buFont typeface="Ubuntu"/>
              <a:buNone/>
              <a:defRPr/>
            </a:lvl6pPr>
            <a:lvl7pPr marL="2743200" indent="0" rtl="0">
              <a:spcBef>
                <a:spcPts val="0"/>
              </a:spcBef>
              <a:buFont typeface="Ubuntu"/>
              <a:buNone/>
              <a:defRPr/>
            </a:lvl7pPr>
            <a:lvl8pPr marL="3200400" indent="0" rtl="0">
              <a:spcBef>
                <a:spcPts val="0"/>
              </a:spcBef>
              <a:buFont typeface="Ubuntu"/>
              <a:buNone/>
              <a:defRPr/>
            </a:lvl8pPr>
            <a:lvl9pPr marL="3657600" indent="0" rtl="0">
              <a:spcBef>
                <a:spcPts val="0"/>
              </a:spcBef>
              <a:buFont typeface="Ubuntu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Ubuntu"/>
              <a:buNone/>
              <a:defRPr/>
            </a:lvl1pPr>
            <a:lvl2pPr marL="457200" indent="0" rtl="0">
              <a:spcBef>
                <a:spcPts val="0"/>
              </a:spcBef>
              <a:buFont typeface="Ubuntu"/>
              <a:buNone/>
              <a:defRPr/>
            </a:lvl2pPr>
            <a:lvl3pPr marL="914400" indent="0" rtl="0">
              <a:spcBef>
                <a:spcPts val="0"/>
              </a:spcBef>
              <a:buFont typeface="Ubuntu"/>
              <a:buNone/>
              <a:defRPr/>
            </a:lvl3pPr>
            <a:lvl4pPr marL="1371600" indent="0" rtl="0">
              <a:spcBef>
                <a:spcPts val="0"/>
              </a:spcBef>
              <a:buFont typeface="Ubuntu"/>
              <a:buNone/>
              <a:defRPr/>
            </a:lvl4pPr>
            <a:lvl5pPr marL="1828800" indent="0" rtl="0">
              <a:spcBef>
                <a:spcPts val="0"/>
              </a:spcBef>
              <a:buFont typeface="Ubuntu"/>
              <a:buNone/>
              <a:defRPr/>
            </a:lvl5pPr>
            <a:lvl6pPr marL="2286000" indent="0" rtl="0">
              <a:spcBef>
                <a:spcPts val="0"/>
              </a:spcBef>
              <a:buFont typeface="Ubuntu"/>
              <a:buNone/>
              <a:defRPr/>
            </a:lvl6pPr>
            <a:lvl7pPr marL="2743200" indent="0" rtl="0">
              <a:spcBef>
                <a:spcPts val="0"/>
              </a:spcBef>
              <a:buFont typeface="Ubuntu"/>
              <a:buNone/>
              <a:defRPr/>
            </a:lvl7pPr>
            <a:lvl8pPr marL="3200400" indent="0" rtl="0">
              <a:spcBef>
                <a:spcPts val="0"/>
              </a:spcBef>
              <a:buFont typeface="Ubuntu"/>
              <a:buNone/>
              <a:defRPr/>
            </a:lvl8pPr>
            <a:lvl9pPr marL="3657600" indent="0" rtl="0">
              <a:spcBef>
                <a:spcPts val="0"/>
              </a:spcBef>
              <a:buFont typeface="Ubuntu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ACCE"/>
              </a:buClr>
              <a:buFont typeface="Ubuntu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Ubuntu"/>
              <a:buNone/>
              <a:defRPr/>
            </a:lvl1pPr>
            <a:lvl2pPr marL="457200" indent="0" rtl="0">
              <a:spcBef>
                <a:spcPts val="0"/>
              </a:spcBef>
              <a:buFont typeface="Ubuntu"/>
              <a:buNone/>
              <a:defRPr/>
            </a:lvl2pPr>
            <a:lvl3pPr marL="914400" indent="0" rtl="0">
              <a:spcBef>
                <a:spcPts val="0"/>
              </a:spcBef>
              <a:buFont typeface="Ubuntu"/>
              <a:buNone/>
              <a:defRPr/>
            </a:lvl3pPr>
            <a:lvl4pPr marL="1371600" indent="0" rtl="0">
              <a:spcBef>
                <a:spcPts val="0"/>
              </a:spcBef>
              <a:buFont typeface="Ubuntu"/>
              <a:buNone/>
              <a:defRPr/>
            </a:lvl4pPr>
            <a:lvl5pPr marL="1828800" indent="0" rtl="0">
              <a:spcBef>
                <a:spcPts val="0"/>
              </a:spcBef>
              <a:buFont typeface="Ubuntu"/>
              <a:buNone/>
              <a:defRPr/>
            </a:lvl5pPr>
            <a:lvl6pPr marL="2286000" indent="0" rtl="0">
              <a:spcBef>
                <a:spcPts val="0"/>
              </a:spcBef>
              <a:buFont typeface="Ubuntu"/>
              <a:buNone/>
              <a:defRPr/>
            </a:lvl6pPr>
            <a:lvl7pPr marL="2743200" indent="0" rtl="0">
              <a:spcBef>
                <a:spcPts val="0"/>
              </a:spcBef>
              <a:buFont typeface="Ubuntu"/>
              <a:buNone/>
              <a:defRPr/>
            </a:lvl7pPr>
            <a:lvl8pPr marL="3200400" indent="0" rtl="0">
              <a:spcBef>
                <a:spcPts val="0"/>
              </a:spcBef>
              <a:buFont typeface="Ubuntu"/>
              <a:buNone/>
              <a:defRPr/>
            </a:lvl8pPr>
            <a:lvl9pPr marL="3657600" indent="0" rtl="0">
              <a:spcBef>
                <a:spcPts val="0"/>
              </a:spcBef>
              <a:buFont typeface="Ubuntu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7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Ubuntu"/>
              <a:buNone/>
              <a:defRPr/>
            </a:lvl1pPr>
            <a:lvl2pPr marL="457200" indent="0" rtl="0">
              <a:spcBef>
                <a:spcPts val="0"/>
              </a:spcBef>
              <a:buFont typeface="Ubuntu"/>
              <a:buNone/>
              <a:defRPr/>
            </a:lvl2pPr>
            <a:lvl3pPr marL="914400" indent="0" rtl="0">
              <a:spcBef>
                <a:spcPts val="0"/>
              </a:spcBef>
              <a:buFont typeface="Ubuntu"/>
              <a:buNone/>
              <a:defRPr/>
            </a:lvl3pPr>
            <a:lvl4pPr marL="1371600" indent="0" rtl="0">
              <a:spcBef>
                <a:spcPts val="0"/>
              </a:spcBef>
              <a:buFont typeface="Ubuntu"/>
              <a:buNone/>
              <a:defRPr/>
            </a:lvl4pPr>
            <a:lvl5pPr marL="1828800" indent="0" rtl="0">
              <a:spcBef>
                <a:spcPts val="0"/>
              </a:spcBef>
              <a:buFont typeface="Ubuntu"/>
              <a:buNone/>
              <a:defRPr/>
            </a:lvl5pPr>
            <a:lvl6pPr marL="2286000" indent="0" rtl="0">
              <a:spcBef>
                <a:spcPts val="0"/>
              </a:spcBef>
              <a:buFont typeface="Ubuntu"/>
              <a:buNone/>
              <a:defRPr/>
            </a:lvl6pPr>
            <a:lvl7pPr marL="2743200" indent="0" rtl="0">
              <a:spcBef>
                <a:spcPts val="0"/>
              </a:spcBef>
              <a:buFont typeface="Ubuntu"/>
              <a:buNone/>
              <a:defRPr/>
            </a:lvl7pPr>
            <a:lvl8pPr marL="3200400" indent="0" rtl="0">
              <a:spcBef>
                <a:spcPts val="0"/>
              </a:spcBef>
              <a:buFont typeface="Ubuntu"/>
              <a:buNone/>
              <a:defRPr/>
            </a:lvl8pPr>
            <a:lvl9pPr marL="3657600" indent="0" rtl="0">
              <a:spcBef>
                <a:spcPts val="0"/>
              </a:spcBef>
              <a:buFont typeface="Ubuntu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1C9EE7-D931-476F-9B1C-3C73F80FE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10" cstate="screen">
            <a:alphaModFix/>
          </a:blip>
          <a:stretch>
            <a:fillRect/>
          </a:stretch>
        </p:blipFill>
        <p:spPr>
          <a:xfrm>
            <a:off x="15368" y="6236340"/>
            <a:ext cx="9144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ACCE"/>
              </a:buClr>
              <a:buSzPct val="100000"/>
              <a:buFont typeface="Ubuntu"/>
              <a:buNone/>
              <a:defRPr sz="4400">
                <a:solidFill>
                  <a:srgbClr val="00ACC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14300" algn="l" rtl="0">
              <a:spcBef>
                <a:spcPts val="720"/>
              </a:spcBef>
              <a:buClr>
                <a:srgbClr val="888888"/>
              </a:buClr>
              <a:buSzPct val="100000"/>
              <a:buFont typeface="Ubuntu"/>
              <a:buChar char="•"/>
              <a:defRPr sz="36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40080" marR="0" indent="-93980" algn="l" rtl="0">
              <a:spcBef>
                <a:spcPts val="640"/>
              </a:spcBef>
              <a:buClr>
                <a:srgbClr val="888888"/>
              </a:buClr>
              <a:buSzPct val="100000"/>
              <a:buFont typeface="Ubuntu"/>
              <a:buChar char="•"/>
              <a:defRPr sz="3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914400" marR="0" indent="-50800" algn="l" rtl="0">
              <a:spcBef>
                <a:spcPts val="56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188720" marR="0" indent="-83819" algn="l" rtl="0">
              <a:spcBef>
                <a:spcPts val="48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463040" marR="0" indent="-78739" algn="l" rtl="0">
              <a:spcBef>
                <a:spcPts val="48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514600" marR="0" indent="-101600" algn="l" rtl="0">
              <a:spcBef>
                <a:spcPts val="40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971800" marR="0" indent="-101600" algn="l" rtl="0">
              <a:spcBef>
                <a:spcPts val="40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429000" marR="0" indent="-101600" algn="l" rtl="0">
              <a:spcBef>
                <a:spcPts val="40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886200" marR="0" indent="-101600" algn="l" rtl="0">
              <a:spcBef>
                <a:spcPts val="400"/>
              </a:spcBef>
              <a:buClr>
                <a:srgbClr val="888888"/>
              </a:buClr>
              <a:buSzPct val="100000"/>
              <a:buFont typeface="Ubuntu"/>
              <a:buChar char="•"/>
              <a:defRPr sz="2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redds.ucar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ws.amazon.com/ec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Director</a:t>
            </a:r>
            <a:r>
              <a:rPr lang="en-US" altLang="en-US" smtClean="0">
                <a:solidFill>
                  <a:srgbClr val="002060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s Report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sz="1400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sz="14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15000"/>
              </a:lnSpc>
              <a:buClr>
                <a:schemeClr val="accent2"/>
              </a:buClr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Unidata Users Committee Meeting</a:t>
            </a:r>
          </a:p>
          <a:p>
            <a:pPr algn="ctr" eaLnBrk="1" hangingPunct="1">
              <a:lnSpc>
                <a:spcPct val="115000"/>
              </a:lnSpc>
              <a:buClr>
                <a:schemeClr val="accent2"/>
              </a:buClr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115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26 March 2015</a:t>
            </a:r>
          </a:p>
          <a:p>
            <a:pPr algn="ctr" eaLnBrk="1" hangingPunct="1">
              <a:lnSpc>
                <a:spcPct val="115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Boulder, CO</a:t>
            </a:r>
          </a:p>
          <a:p>
            <a:pPr algn="ctr" eaLnBrk="1" hangingPunct="1">
              <a:lnSpc>
                <a:spcPct val="115000"/>
              </a:lnSpc>
              <a:buClr>
                <a:schemeClr val="accent2"/>
              </a:buClr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Mohan Ramamurthy</a:t>
            </a:r>
          </a:p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Unidata Program Center</a:t>
            </a:r>
          </a:p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UCAR Community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2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00ACCE"/>
                </a:solidFill>
              </a:rPr>
              <a:t>AWIPS II </a:t>
            </a:r>
            <a:r>
              <a:rPr lang="en-US" sz="4000" dirty="0" smtClean="0">
                <a:solidFill>
                  <a:srgbClr val="00ACCE"/>
                </a:solidFill>
              </a:rPr>
              <a:t>in the Cloud: Microsoft Azure</a:t>
            </a:r>
            <a:endParaRPr sz="4000" dirty="0">
              <a:solidFill>
                <a:srgbClr val="00ACCE"/>
              </a:solidFill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52400" y="1235073"/>
            <a:ext cx="8686800" cy="486092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sz="2800" dirty="0" smtClean="0">
                <a:solidFill>
                  <a:srgbClr val="0070C0"/>
                </a:solidFill>
              </a:rPr>
              <a:t>The </a:t>
            </a:r>
            <a:r>
              <a:rPr sz="2800" dirty="0">
                <a:solidFill>
                  <a:srgbClr val="0070C0"/>
                </a:solidFill>
              </a:rPr>
              <a:t>Azure instance </a:t>
            </a:r>
            <a:r>
              <a:rPr lang="en-US" sz="2800" dirty="0" smtClean="0">
                <a:solidFill>
                  <a:srgbClr val="0070C0"/>
                </a:solidFill>
              </a:rPr>
              <a:t>served </a:t>
            </a:r>
            <a:r>
              <a:rPr sz="2800" dirty="0" smtClean="0">
                <a:solidFill>
                  <a:srgbClr val="0070C0"/>
                </a:solidFill>
              </a:rPr>
              <a:t>data </a:t>
            </a:r>
            <a:r>
              <a:rPr sz="2800" dirty="0">
                <a:solidFill>
                  <a:srgbClr val="0070C0"/>
                </a:solidFill>
              </a:rPr>
              <a:t>to AWIPS II </a:t>
            </a:r>
            <a:r>
              <a:rPr lang="en-US" sz="2800" dirty="0" smtClean="0">
                <a:solidFill>
                  <a:srgbClr val="0070C0"/>
                </a:solidFill>
              </a:rPr>
              <a:t>beta users in 44 organizations, including 13 universities.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808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 smtClean="0">
              <a:solidFill>
                <a:srgbClr val="808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 smtClean="0">
              <a:solidFill>
                <a:srgbClr val="808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C00000"/>
                </a:solidFill>
              </a:rPr>
              <a:t> Unfortunately, the Microsoft Research grant that provided that service ended in February, so we had to terminate the service.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80808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Unidata is working on a follow-on proposal to Microsoft. </a:t>
            </a:r>
            <a:endParaRPr sz="2800" dirty="0">
              <a:solidFill>
                <a:srgbClr val="008000"/>
              </a:solidFill>
            </a:endParaRPr>
          </a:p>
        </p:txBody>
      </p:sp>
      <p:pic>
        <p:nvPicPr>
          <p:cNvPr id="87" name="pasted-image.png"/>
          <p:cNvPicPr/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1371600" y="2133600"/>
            <a:ext cx="5473700" cy="152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75047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82" name="Rectangle 18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Integrated Data Viewer</a:t>
            </a:r>
          </a:p>
        </p:txBody>
      </p:sp>
      <p:sp>
        <p:nvSpPr>
          <p:cNvPr id="497688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196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IDV 5.1 was released on 11 March 2015.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System Changes</a:t>
            </a:r>
            <a:endParaRPr lang="en-US" sz="12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Incorporates netCDF-Java 4.5.5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The Windows installation is now signed with a UCAR published security certificate.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Several improvements to OS X version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RAMADDA plugin enhanced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Display Changes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IDV can now apply time matching to CSV point data files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Data Changes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IDV now supports point data from AMRC</a:t>
            </a:r>
          </a:p>
          <a:p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Now supports </a:t>
            </a:r>
            <a:r>
              <a:rPr lang="en-US" sz="2000" dirty="0" err="1" smtClean="0">
                <a:solidFill>
                  <a:srgbClr val="008000"/>
                </a:solidFill>
              </a:rPr>
              <a:t>CFRadial</a:t>
            </a:r>
            <a:r>
              <a:rPr lang="en-US" sz="2000" dirty="0" smtClean="0">
                <a:solidFill>
                  <a:srgbClr val="008000"/>
                </a:solidFill>
              </a:rPr>
              <a:t> netCDF radar data – work done in collaboration with NCAR/EOL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495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Brendan Hoch from Plymouth State University showing his own IDV graphics in the Unidata booth.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579284" cy="34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2" grpId="0"/>
      <p:bldP spid="497688" grpId="0" build="p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990600"/>
          </a:xfrm>
        </p:spPr>
        <p:txBody>
          <a:bodyPr/>
          <a:lstStyle/>
          <a:p>
            <a:r>
              <a:rPr lang="en-US" sz="3600" dirty="0" smtClean="0"/>
              <a:t>Software Downloads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5362"/>
            <a:ext cx="8808720" cy="389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4724400"/>
            <a:ext cx="7315200" cy="9144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Notice the large number of downloads for AWIPS 2.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.</a:t>
            </a:r>
            <a:r>
              <a:rPr lang="en-US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edu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: 14,713; .com: 14,766; </a:t>
            </a:r>
            <a:r>
              <a:rPr lang="en-US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.net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: 31,258; .</a:t>
            </a:r>
            <a:r>
              <a:rPr lang="en-US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gov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: 458</a:t>
            </a:r>
            <a:endParaRPr lang="en-US" sz="2000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6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Unidata Regional Workshops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685800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99CC"/>
                </a:solidFill>
              </a:rPr>
              <a:t> The University of South Florida and Florida Institute of Technology will host a </a:t>
            </a:r>
            <a:r>
              <a:rPr lang="en-US" sz="2400" dirty="0">
                <a:solidFill>
                  <a:srgbClr val="0099CC"/>
                </a:solidFill>
              </a:rPr>
              <a:t>Unidata Regional Workshop </a:t>
            </a:r>
            <a:r>
              <a:rPr lang="en-US" sz="2400" dirty="0" smtClean="0">
                <a:solidFill>
                  <a:srgbClr val="0099CC"/>
                </a:solidFill>
              </a:rPr>
              <a:t>on April 10-12, 2015.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0099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en-US" sz="2400" dirty="0" smtClean="0">
                <a:solidFill>
                  <a:srgbClr val="0099CC"/>
                </a:solidFill>
              </a:rPr>
              <a:t>Several Unidata staff will be in attendance.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The main focus of the workshop will be the use of the </a:t>
            </a:r>
            <a:r>
              <a:rPr lang="en-US" sz="2400" dirty="0" smtClean="0">
                <a:solidFill>
                  <a:srgbClr val="7030A0"/>
                </a:solidFill>
              </a:rPr>
              <a:t>IDV-RAMADDA </a:t>
            </a:r>
            <a:r>
              <a:rPr lang="en-US" sz="2400" dirty="0">
                <a:solidFill>
                  <a:srgbClr val="7030A0"/>
                </a:solidFill>
              </a:rPr>
              <a:t>to </a:t>
            </a:r>
            <a:r>
              <a:rPr lang="en-US" sz="2400" dirty="0" smtClean="0">
                <a:solidFill>
                  <a:srgbClr val="7030A0"/>
                </a:solidFill>
              </a:rPr>
              <a:t>analyze and publish </a:t>
            </a:r>
            <a:r>
              <a:rPr lang="en-US" sz="2400" dirty="0">
                <a:solidFill>
                  <a:srgbClr val="7030A0"/>
                </a:solidFill>
              </a:rPr>
              <a:t>data from a variety of geoscience fields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In addition, </a:t>
            </a:r>
            <a:r>
              <a:rPr lang="en-US" sz="2400" dirty="0">
                <a:solidFill>
                  <a:srgbClr val="002060"/>
                </a:solidFill>
              </a:rPr>
              <a:t>Unidata will conduct a training workshop </a:t>
            </a:r>
            <a:r>
              <a:rPr lang="en-US" sz="2400" dirty="0" smtClean="0">
                <a:solidFill>
                  <a:srgbClr val="002060"/>
                </a:solidFill>
              </a:rPr>
              <a:t>on the use of the </a:t>
            </a:r>
            <a:r>
              <a:rPr lang="en-US" sz="2400" dirty="0">
                <a:solidFill>
                  <a:srgbClr val="002060"/>
                </a:solidFill>
              </a:rPr>
              <a:t>IDV, McIDAS-V (for Hydra) and RAMADDA in San Jose, Costa Rica in May, 2015.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10242" name="Picture 2" descr="IDV Workshop at the University of Miam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733800"/>
            <a:ext cx="2133600" cy="1600200"/>
          </a:xfrm>
          <a:prstGeom prst="rect">
            <a:avLst/>
          </a:prstGeom>
          <a:noFill/>
        </p:spPr>
      </p:pic>
      <p:pic>
        <p:nvPicPr>
          <p:cNvPr id="3074" name="Picture 2" descr="US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1457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482" y="3676650"/>
            <a:ext cx="42767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9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Unidata Training Workshops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838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 smtClean="0"/>
              <a:t>The 2014 Unidata Software </a:t>
            </a:r>
            <a:r>
              <a:rPr lang="en-US" sz="2400" dirty="0"/>
              <a:t>Training Workshop was held October 21 - November 6, 2014. 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0099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99CC"/>
                </a:solidFill>
              </a:rPr>
              <a:t>There were a  total of 48 attendees.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Topics: Python, THREDDS, GEMPAK, AWIPS II, LDM, and IDV-RAMADDA</a:t>
            </a:r>
          </a:p>
        </p:txBody>
      </p:sp>
      <p:pic>
        <p:nvPicPr>
          <p:cNvPr id="2050" name="Picture 2" descr="http://www.unidata.ucar.edu/events/2014TrainingWorkshop/images/Picture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95800" y="3505200"/>
            <a:ext cx="3805518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0147437"/>
              </p:ext>
            </p:extLst>
          </p:nvPr>
        </p:nvGraphicFramePr>
        <p:xfrm>
          <a:off x="381000" y="3657600"/>
          <a:ext cx="3733800" cy="26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928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2" grpId="0" animBg="1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2015 AMS Annual Meeting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95800" y="838200"/>
            <a:ext cx="46482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Unidata staff attended the AMS Annual meeting, held in January 2015 in Phoenix, AZ</a:t>
            </a:r>
            <a:r>
              <a:rPr lang="en-US" sz="2000" dirty="0" smtClean="0">
                <a:solidFill>
                  <a:srgbClr val="006600"/>
                </a:solidFill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6600"/>
                </a:solidFill>
              </a:rPr>
              <a:t>As in recent years, Unidata set up a table at the Career Fair, which attracted many students. This has become an important venue for recruiting Summer Interns.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6600"/>
                </a:solidFill>
              </a:rPr>
              <a:t>We also had a booth in the Exhibit Hall.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6600"/>
                </a:solidFill>
              </a:rPr>
              <a:t>There was a great deal of interest in AWIPS II as it continues to gain traction in academic, research, and commercial organizations.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6600"/>
                </a:solidFill>
              </a:rPr>
              <a:t>As always, the IDV was a big draw.</a:t>
            </a:r>
            <a:endParaRPr lang="en-US" sz="2000" dirty="0">
              <a:solidFill>
                <a:srgbClr val="0066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93" y="762000"/>
            <a:ext cx="3649107" cy="27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75" y="3581400"/>
            <a:ext cx="3574025" cy="26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0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2015 Community Equipment Awards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pitchFamily="34" charset="-128"/>
              </a:rPr>
              <a:t>Again, special </a:t>
            </a: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consideration was given to proposals that focused on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a) AWIPS II installation; b) Cloud computing activities.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smtClean="0">
                <a:solidFill>
                  <a:srgbClr val="006600"/>
                </a:solidFill>
              </a:rPr>
              <a:t>The RFP was sent out on 2 December 2014 with a 6 March submission deadline.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We received 9 worthy proposals. We also had a request from Embry Riddle for additional funds, as funds awarded last year were insufficient to cover the monthly fees from Amazon.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ea typeface="ＭＳ Ｐゴシック" pitchFamily="34" charset="-128"/>
              </a:rPr>
              <a:t>Once again, </a:t>
            </a:r>
            <a:r>
              <a:rPr lang="en-US" sz="2400" dirty="0">
                <a:solidFill>
                  <a:srgbClr val="7030A0"/>
                </a:solidFill>
                <a:ea typeface="ＭＳ Ｐゴシック" pitchFamily="34" charset="-128"/>
              </a:rPr>
              <a:t>there is considerable interest in deploying AWIPS </a:t>
            </a:r>
            <a:r>
              <a:rPr lang="en-US" sz="2400" dirty="0" smtClean="0">
                <a:solidFill>
                  <a:srgbClr val="7030A0"/>
                </a:solidFill>
                <a:ea typeface="ＭＳ Ｐゴシック" pitchFamily="34" charset="-128"/>
              </a:rPr>
              <a:t>II, and there is some interest in deploying </a:t>
            </a:r>
            <a:r>
              <a:rPr lang="en-US" sz="2400" smtClean="0">
                <a:solidFill>
                  <a:srgbClr val="7030A0"/>
                </a:solidFill>
                <a:ea typeface="ＭＳ Ｐゴシック" pitchFamily="34" charset="-128"/>
              </a:rPr>
              <a:t>cloud-based data services</a:t>
            </a:r>
            <a:r>
              <a:rPr lang="en-US" sz="2400" dirty="0" smtClean="0">
                <a:solidFill>
                  <a:srgbClr val="7030A0"/>
                </a:solidFill>
                <a:ea typeface="ＭＳ Ｐゴシック" pitchFamily="34" charset="-128"/>
              </a:rPr>
              <a:t>.</a:t>
            </a:r>
            <a:endParaRPr lang="en-US" sz="2400" dirty="0">
              <a:solidFill>
                <a:srgbClr val="7030A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ea typeface="ＭＳ Ｐゴシック" pitchFamily="34" charset="-128"/>
              </a:rPr>
              <a:t>Unidata is continuing to be actively involved in EarthCube in a number of ways, including working on EC-funded projects, serving on or chairing committees, attending meetings and workshops, and participating in discussions on EarthCube’s future.</a:t>
            </a:r>
          </a:p>
          <a:p>
            <a:pPr eaLnBrk="1" hangingPunct="1"/>
            <a:r>
              <a:rPr lang="en-US" sz="2400" dirty="0" smtClean="0">
                <a:solidFill>
                  <a:srgbClr val="008000"/>
                </a:solidFill>
                <a:ea typeface="ＭＳ Ｐゴシック" pitchFamily="34" charset="-128"/>
              </a:rPr>
              <a:t> Unidata has recently led the submission of an EarthCube Building Block proposal, in response to EarthCube Integrative Activities solicitation.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Advancing netCDF-CF for the Geoscience </a:t>
            </a:r>
            <a:r>
              <a:rPr lang="en-US" sz="2400" dirty="0" smtClean="0">
                <a:solidFill>
                  <a:schemeClr val="bg2"/>
                </a:solidFill>
              </a:rPr>
              <a:t>Community to support additional data types in netCDF-CF and broadening the range of GEO domains whose data can be represented.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Funded partners include: UC Irvine, UT-Austin, U Wisconsin, U Washington, HDF Group, and NCAR/EOL</a:t>
            </a:r>
            <a:r>
              <a:rPr lang="en-US" sz="2400" dirty="0" smtClean="0">
                <a:solidFill>
                  <a:schemeClr val="bg2"/>
                </a:solidFill>
              </a:rPr>
              <a:t>. </a:t>
            </a:r>
            <a:r>
              <a:rPr lang="en-US" sz="2400" dirty="0">
                <a:solidFill>
                  <a:schemeClr val="bg2"/>
                </a:solidFill>
              </a:rPr>
              <a:t/>
            </a:r>
            <a:br>
              <a:rPr lang="en-US" sz="2400" dirty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28800" y="0"/>
            <a:ext cx="4343400" cy="10560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990600"/>
          </a:xfrm>
        </p:spPr>
        <p:txBody>
          <a:bodyPr/>
          <a:lstStyle/>
          <a:p>
            <a:r>
              <a:rPr lang="en-US" sz="3600" b="1" dirty="0" smtClean="0"/>
              <a:t>ACADIS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period of performance for the ACADIS project is coming to an end in January 201</a:t>
            </a:r>
            <a:r>
              <a:rPr lang="en-US" sz="2400" dirty="0">
                <a:solidFill>
                  <a:srgbClr val="0070C0"/>
                </a:solidFill>
              </a:rPr>
              <a:t>6.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NSF is competing the provision of data services for projects funded by the NS Arctic section. The UCAR ACADIS team is working to submit a proposal.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In the final year, the project will be in a wrap-up mode, focused on data collection and migration of the data and metadata database to a cloud environment, and the completion of the ongoing tasks.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Rosetta integration and documentation continues to be Unidata’s main role in the final year of ACADIS.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" y="0"/>
            <a:ext cx="813816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5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New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410200" cy="5181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 Unidata is pleased to welcome Inken Purvis, who joined us on 2 March 2015.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Inken will be UPC’s new Travel Coordinator, among other administrative duties.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She has extensive administrative and marketing experience in the financial, publishing, and pharmaceutical industries.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006600"/>
              </a:solidFill>
              <a:ea typeface="+mn-ea"/>
            </a:endParaRPr>
          </a:p>
        </p:txBody>
      </p:sp>
      <p:pic>
        <p:nvPicPr>
          <p:cNvPr id="4098" name="Picture 2" descr="http://www.unidata.ucar.edu/blog_content/images/2015/20150320_ink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9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  <a:ea typeface="ＭＳ Ｐゴシック" pitchFamily="34" charset="-128"/>
              </a:rPr>
              <a:t>State of the Program: A Snapshot 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3581400"/>
          </a:xfrm>
          <a:solidFill>
            <a:srgbClr val="33333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Community relations		: </a:t>
            </a:r>
            <a:r>
              <a:rPr lang="en-US" sz="2800" dirty="0" smtClean="0">
                <a:solidFill>
                  <a:srgbClr val="00FF00"/>
                </a:solidFill>
                <a:ea typeface="ＭＳ Ｐゴシック" pitchFamily="34" charset="-128"/>
              </a:rPr>
              <a:t>Green</a:t>
            </a:r>
            <a:endParaRPr lang="en-US" sz="2800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Data flows</a:t>
            </a:r>
            <a:r>
              <a:rPr lang="en-US" sz="2800" dirty="0" smtClean="0">
                <a:ea typeface="ＭＳ Ｐゴシック" pitchFamily="34" charset="-128"/>
              </a:rPr>
              <a:t>				</a:t>
            </a: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: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ea typeface="ＭＳ Ｐゴシック" pitchFamily="34" charset="-128"/>
              </a:rPr>
              <a:t>Green</a:t>
            </a: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Software development	: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Yellow</a:t>
            </a: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Support			</a:t>
            </a:r>
            <a:r>
              <a:rPr lang="en-US" sz="2800" dirty="0" smtClean="0">
                <a:solidFill>
                  <a:srgbClr val="FFFF66"/>
                </a:solidFill>
                <a:ea typeface="ＭＳ Ｐゴシック" pitchFamily="34" charset="-128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:</a:t>
            </a:r>
            <a:r>
              <a:rPr lang="en-US" sz="2800" dirty="0" smtClean="0">
                <a:solidFill>
                  <a:srgbClr val="FFFF66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ea typeface="ＭＳ Ｐゴシック" pitchFamily="34" charset="-128"/>
              </a:rPr>
              <a:t>Green</a:t>
            </a: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Collaborations &amp; Outreach	:</a:t>
            </a:r>
            <a:r>
              <a:rPr lang="en-US" sz="2800" dirty="0" smtClean="0">
                <a:solidFill>
                  <a:srgbClr val="00FF00"/>
                </a:solidFill>
                <a:ea typeface="ＭＳ Ｐゴシック" pitchFamily="34" charset="-128"/>
              </a:rPr>
              <a:t> Green</a:t>
            </a: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Staffing				: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Yellow</a:t>
            </a:r>
          </a:p>
          <a:p>
            <a:pPr eaLnBrk="1" hangingPunct="1">
              <a:lnSpc>
                <a:spcPct val="90000"/>
              </a:lnSpc>
              <a:tabLst>
                <a:tab pos="268605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ＭＳ Ｐゴシック" pitchFamily="34" charset="-128"/>
              </a:rPr>
              <a:t>Finances</a:t>
            </a: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				: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Yellow*</a:t>
            </a:r>
            <a:endParaRPr lang="en-US" sz="28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Shape 73"/>
          <p:cNvSpPr txBox="1"/>
          <p:nvPr/>
        </p:nvSpPr>
        <p:spPr>
          <a:xfrm>
            <a:off x="730624" y="5334000"/>
            <a:ext cx="7806299" cy="9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Unidata is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funded primarily by the National Science Foundation (Grant NSF-1344155).</a:t>
            </a:r>
          </a:p>
        </p:txBody>
      </p:sp>
      <p:sp>
        <p:nvSpPr>
          <p:cNvPr id="6" name="Shape 73"/>
          <p:cNvSpPr txBox="1"/>
          <p:nvPr/>
        </p:nvSpPr>
        <p:spPr>
          <a:xfrm>
            <a:off x="744071" y="4486901"/>
            <a:ext cx="7806299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* Several non-core projects are ending this fall, which is likely to put pressure on the Unidata budget.</a:t>
            </a:r>
            <a:endParaRPr lang="en-US" sz="2400" dirty="0">
              <a:solidFill>
                <a:srgbClr val="FFFF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Unidata Users Workshop Proposal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8382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 The workshop proposal was submitted on 3 February 2015.</a:t>
            </a:r>
            <a:endParaRPr lang="en-US" sz="2400" dirty="0" smtClean="0"/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Data-Driven </a:t>
            </a:r>
            <a:r>
              <a:rPr lang="en-US" sz="2400" dirty="0">
                <a:solidFill>
                  <a:srgbClr val="006600"/>
                </a:solidFill>
              </a:rPr>
              <a:t>Geoscience: Applications, Opportunities, Trends and </a:t>
            </a:r>
            <a:r>
              <a:rPr lang="en-US" sz="2400" dirty="0" smtClean="0">
                <a:solidFill>
                  <a:srgbClr val="006600"/>
                </a:solidFill>
              </a:rPr>
              <a:t>Challenges</a:t>
            </a:r>
            <a:endParaRPr lang="en-US" sz="2400" dirty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 The proposal is currently being reviewed internally at NSF.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71825"/>
            <a:ext cx="6400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otherlode.ucar.edu/repository/entry/get/users_workshop_group_2.jpg?entryid=771892de-fac2-479b-acd8-f34aab53a3e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733800" cy="22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7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634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  <a:ea typeface="+mj-ea"/>
              </a:rPr>
              <a:t>Community Services</a:t>
            </a:r>
            <a:endParaRPr lang="en-US" dirty="0">
              <a:latin typeface="Tahoma" pitchFamily="34" charset="0"/>
              <a:ea typeface="+mj-ea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76200" y="1066800"/>
            <a:ext cx="90678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Actively engaged in the UCAR Education Working Group and UCAR-Connect to explore novel techniques and applications for the educational community.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Site visits were made at </a:t>
            </a:r>
            <a:r>
              <a:rPr lang="en-US" sz="2400" dirty="0">
                <a:solidFill>
                  <a:srgbClr val="7030A0"/>
                </a:solidFill>
              </a:rPr>
              <a:t>the Metropolitan State University of Denver, Colorado State University, and University of Northern Colorado</a:t>
            </a:r>
            <a:r>
              <a:rPr lang="en-US" sz="2400" dirty="0" smtClean="0">
                <a:solidFill>
                  <a:srgbClr val="7030A0"/>
                </a:solidFill>
              </a:rPr>
              <a:t>. This is a pilot program and will be expanded as resources permit.</a:t>
            </a:r>
            <a:endParaRPr lang="en-US" sz="2400" dirty="0">
              <a:solidFill>
                <a:srgbClr val="7030A0"/>
              </a:solidFill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Working </a:t>
            </a:r>
            <a:r>
              <a:rPr lang="en-US" sz="2400" dirty="0">
                <a:solidFill>
                  <a:srgbClr val="008000"/>
                </a:solidFill>
              </a:rPr>
              <a:t>closely with NCAR scientists and the CUAHSI </a:t>
            </a:r>
            <a:r>
              <a:rPr lang="en-US" sz="2400" dirty="0" smtClean="0">
                <a:solidFill>
                  <a:srgbClr val="008000"/>
                </a:solidFill>
              </a:rPr>
              <a:t>on a National Flood Interoperability Experiment. </a:t>
            </a:r>
            <a:r>
              <a:rPr lang="en-US" sz="2400" dirty="0">
                <a:solidFill>
                  <a:srgbClr val="008000"/>
                </a:solidFill>
              </a:rPr>
              <a:t>This opportunity is created through the opening of a </a:t>
            </a:r>
            <a:r>
              <a:rPr lang="en-US" sz="2400" dirty="0">
                <a:solidFill>
                  <a:srgbClr val="002060"/>
                </a:solidFill>
              </a:rPr>
              <a:t>new National Water Center </a:t>
            </a:r>
            <a:r>
              <a:rPr lang="en-US" sz="2400" dirty="0">
                <a:solidFill>
                  <a:srgbClr val="008000"/>
                </a:solidFill>
              </a:rPr>
              <a:t>on the Tuscaloosa campus of the University of Alabama</a:t>
            </a:r>
            <a:r>
              <a:rPr lang="en-US" sz="2400" dirty="0" smtClean="0">
                <a:solidFill>
                  <a:srgbClr val="008000"/>
                </a:solidFill>
              </a:rPr>
              <a:t>, which </a:t>
            </a:r>
            <a:r>
              <a:rPr lang="en-US" sz="2400" dirty="0">
                <a:solidFill>
                  <a:srgbClr val="008000"/>
                </a:solidFill>
              </a:rPr>
              <a:t>is to become the national center for river flow forecasting. The intent is to establish a research partnership with the academic community that will sustain innovation into the future.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105857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Tahoma" pitchFamily="34" charset="0"/>
                <a:ea typeface="+mj-ea"/>
              </a:rPr>
              <a:t>Real-time Data Flows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0" y="2525713"/>
            <a:ext cx="9067800" cy="4154984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UPC has been evaluating ingest and relay of the 0.25 degree GFS data that became operational in NCEP on January 14, 2015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Testing has shown that peak CONDUIT data volumes would increase from about 8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GB/hour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about 21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GB/hour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all forecast hours for the 0.25 degree GFS were added to the current set of products being delivered.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working group composed of User Committee members and Unidata staff prepared and distributed a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questionnaire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that is primarily aimed gauging the community's interest in getting the 0.25 degree GFS data added to CONDUIT.</a:t>
            </a:r>
          </a:p>
        </p:txBody>
      </p:sp>
      <p:pic>
        <p:nvPicPr>
          <p:cNvPr id="36866" name="Picture 2" descr="http://rtstats.unidata.ucar.edu/rtstats/gifs/realtime_idd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457200"/>
            <a:ext cx="6629400" cy="1989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  <a:ea typeface="+mj-ea"/>
              </a:rPr>
              <a:t>NOAAPort</a:t>
            </a:r>
            <a:r>
              <a:rPr lang="en-US" dirty="0" smtClean="0">
                <a:latin typeface="Tahoma" pitchFamily="34" charset="0"/>
                <a:ea typeface="+mj-ea"/>
              </a:rPr>
              <a:t> SBN Upgrade</a:t>
            </a:r>
            <a:endParaRPr lang="en-US" dirty="0">
              <a:latin typeface="Tahoma" pitchFamily="34" charset="0"/>
              <a:ea typeface="+mj-ea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76200" y="1066800"/>
            <a:ext cx="90678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NOAAPort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SBN, which transitioned from DVB-S to DVB-S2 in April/May 2011, was upgraded again in August 2014.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For some period, we and other partners were experiencing high number of missed frames due to poor signal quality.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The firmware for the </a:t>
            </a:r>
            <a:r>
              <a:rPr lang="en-US" sz="2400" dirty="0" err="1" smtClean="0">
                <a:solidFill>
                  <a:srgbClr val="008000"/>
                </a:solidFill>
              </a:rPr>
              <a:t>Novra</a:t>
            </a:r>
            <a:r>
              <a:rPr lang="en-US" sz="2400" dirty="0" smtClean="0">
                <a:solidFill>
                  <a:srgbClr val="008000"/>
                </a:solidFill>
              </a:rPr>
              <a:t> S300N receivers are being updated to fix the problem.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new broadcast, among other new products, will include HRRR model output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Unidata's </a:t>
            </a:r>
            <a:r>
              <a:rPr lang="en-US" sz="2400" dirty="0" err="1" smtClean="0">
                <a:solidFill>
                  <a:srgbClr val="C00000"/>
                </a:solidFill>
              </a:rPr>
              <a:t>NOAAPort</a:t>
            </a:r>
            <a:r>
              <a:rPr lang="en-US" sz="2400" dirty="0" smtClean="0">
                <a:solidFill>
                  <a:srgbClr val="C00000"/>
                </a:solidFill>
              </a:rPr>
              <a:t> ingest package is bundled with current versions of the LDM. The current LDM release is v6.12.6, and v6.12.7 is being readied for release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As previously presented, Raytheon bundles a version of LDM-6 with AWIPS II and is using it for data ingest at many NOAA offices.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838200"/>
          </a:xfrm>
        </p:spPr>
        <p:txBody>
          <a:bodyPr/>
          <a:lstStyle/>
          <a:p>
            <a:r>
              <a:rPr lang="en-US" dirty="0" smtClean="0"/>
              <a:t>THREDDS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0960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Version 4.5.5 of the TDS (beta) and netCDF-Java (stable) was released in early March 2015.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In addition to fixing several bugs, the update includes </a:t>
            </a:r>
          </a:p>
          <a:p>
            <a:pPr marL="104013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Implementation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OPeNDAP 4.0 protocol (beta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04013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Improvements to writing of CF 1.6 Discrete Sample Geometry files, handling of GRIB files and collections of point, station, and sounding data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Implementation of OPeNDAP 4.0 protocol (beta)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WaterML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as output format from NCSS point service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 instance of the TDS, a clone of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http://thredds.ucar.edu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is up and running in the cloud.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Collaborations include working with NCAR/CISL, US IOOS, Earth System Grid Federation, ECMWF, and UK Met Office.</a:t>
            </a:r>
          </a:p>
          <a:p>
            <a:pPr marL="228600" lvl="0" indent="0">
              <a:buNone/>
            </a:pPr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  <a:p>
            <a:pPr marL="22860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8674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solidFill>
                  <a:srgbClr val="0070C0"/>
                </a:solidFill>
              </a:rPr>
              <a:t> Unidata’s cloud efforts are progressing well and they fall into three categories: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Generating IDD products and other experimentation</a:t>
            </a:r>
          </a:p>
          <a:p>
            <a:pPr marL="1268730" lvl="1" indent="-742950">
              <a:buFont typeface="+mj-lt"/>
              <a:buAutoNum type="alphaLcParenR"/>
            </a:pPr>
            <a:r>
              <a:rPr lang="en-US" dirty="0" smtClean="0"/>
              <a:t>We are operating mid-sized instances in both the Amazon EC2 and Microsoft Azure clouds for the purpose of generating image products for the IDD FNEXRAD (NEXRAD Level III national composites) and UNIWISC (GOES-East/West image sectors) data streams.</a:t>
            </a:r>
            <a:endParaRPr lang="en-US" dirty="0" smtClean="0">
              <a:solidFill>
                <a:srgbClr val="0070C0"/>
              </a:solidFill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Enabling AWIPS II EDEX Data Servers</a:t>
            </a:r>
          </a:p>
          <a:p>
            <a:pPr marL="1060450" lvl="1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are testing small footprint EDEX servers (no NEXRAD Level 2 or 3 or high-resolution CONDUIT models) on both 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Microsoft Azure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and 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Amazon EC2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cloud server environments.</a:t>
            </a:r>
          </a:p>
          <a:p>
            <a:pPr marL="1060450" lvl="1" indent="-514350">
              <a:buFont typeface="+mj-lt"/>
              <a:buAutoNum type="alphaLcParenR"/>
            </a:pPr>
            <a:r>
              <a:rPr lang="en-US" dirty="0" smtClean="0"/>
              <a:t>An EC2 instance was created cooperatively by Unidata and Embry Riddle Aeronautical University (ERAU) as part of ERAU's equipment grant award.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60450" lvl="1" indent="-514350">
              <a:buFont typeface="+mj-lt"/>
              <a:buAutoNum type="alphaLcParenR"/>
            </a:pPr>
            <a:endParaRPr lang="en-US" dirty="0" smtClean="0">
              <a:solidFill>
                <a:srgbClr val="0070C0"/>
              </a:solidFill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Running the IDV on Microsoft Azure and streaming the resulting displays to connected devices</a:t>
            </a:r>
          </a:p>
          <a:p>
            <a:pPr marL="1268730" lvl="1" indent="-742950">
              <a:buFont typeface="+mj-lt"/>
              <a:buAutoNum type="alphaLcParenR"/>
            </a:pPr>
            <a:r>
              <a:rPr lang="en-US" dirty="0" smtClean="0"/>
              <a:t>Using the Azure Web API, we are able to dynamically allocate and provision VMs for use with hosting the IDV.</a:t>
            </a:r>
          </a:p>
          <a:p>
            <a:pPr marL="1268730" lvl="1" indent="-742950">
              <a:buFont typeface="+mj-lt"/>
              <a:buAutoNum type="alphaLcParenR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We are also taking initial steps for creating a “Motherlode-lite” type data services on Amazon EC2 and toward creating a “Unidata-in-a-box” virtual image of Unidata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-152400"/>
            <a:ext cx="6629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AWIPS II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85800"/>
            <a:ext cx="5105400" cy="6248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Unidata is making available AWIPS II 14.2.1 release to its users.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 Raytheon has released 14.4.1, but a number of changes to the distribution and software build processes have been made. This has posed numerous challenges for Unidata.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 Meanwhile, progress is being made on a number of fronts with the previous build, including the addition of new grids and satellite products, creation of a localization RPM, and a major revamping of AWIPS II training,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 We are continued our work in deploying AWIPS II EDEX servers in the cloud.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 Working </a:t>
            </a:r>
            <a:r>
              <a:rPr lang="en-US" sz="2000" dirty="0">
                <a:solidFill>
                  <a:srgbClr val="002060"/>
                </a:solidFill>
              </a:rPr>
              <a:t>with Embry Riddle </a:t>
            </a:r>
            <a:r>
              <a:rPr lang="en-US" sz="2000" dirty="0" smtClean="0">
                <a:solidFill>
                  <a:srgbClr val="002060"/>
                </a:solidFill>
              </a:rPr>
              <a:t>University in their installation on Amazon EC2.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105400" y="4038600"/>
            <a:ext cx="40386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rtlCol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Ubuntu"/>
              <a:buChar char="•"/>
              <a:defRPr sz="36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40080" marR="0" indent="-93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Ubuntu"/>
              <a:buChar char="•"/>
              <a:defRPr sz="32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914400" marR="0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188720" marR="0" indent="-83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463040" marR="0" indent="-787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  <a:defRPr sz="2800" b="0" i="0" u="none" strike="noStrike" cap="none" baseline="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NOAA released the AWIPS II </a:t>
            </a:r>
            <a:r>
              <a:rPr lang="en-US" sz="2000" dirty="0" err="1" smtClean="0">
                <a:solidFill>
                  <a:schemeClr val="bg2"/>
                </a:solidFill>
              </a:rPr>
              <a:t>recompetition</a:t>
            </a:r>
            <a:r>
              <a:rPr lang="en-US" sz="2000" dirty="0" smtClean="0">
                <a:solidFill>
                  <a:schemeClr val="bg2"/>
                </a:solidFill>
              </a:rPr>
              <a:t> RFP in late January 2015.</a:t>
            </a:r>
          </a:p>
          <a:p>
            <a:pPr>
              <a:defRPr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UCAR, including Unidata, have been approached by potential bidders on possible partnerships. Discussions are in early stages.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ncep.noaa.gov/newsletter/march2011/03/lar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06825" cy="23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8" grpId="1" build="p" animBg="1"/>
      <p:bldP spid="5" grpId="0" build="p" animBg="1"/>
      <p:bldP spid="5" grpId="1" build="p" animBg="1"/>
    </p:bldLst>
  </p:timing>
</p:sld>
</file>

<file path=ppt/theme/theme1.xml><?xml version="1.0" encoding="utf-8"?>
<a:theme xmlns:a="http://schemas.openxmlformats.org/drawingml/2006/main" name="Unidata">
  <a:themeElements>
    <a:clrScheme name="Unidat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CCE"/>
      </a:accent1>
      <a:accent2>
        <a:srgbClr val="0685E5"/>
      </a:accent2>
      <a:accent3>
        <a:srgbClr val="06DB8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1487</Words>
  <Application>Microsoft Office PowerPoint</Application>
  <PresentationFormat>On-screen Show (4:3)</PresentationFormat>
  <Paragraphs>157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Unidata</vt:lpstr>
      <vt:lpstr>Director’s Report</vt:lpstr>
      <vt:lpstr>New Staff</vt:lpstr>
      <vt:lpstr>Unidata Users Workshop Proposal</vt:lpstr>
      <vt:lpstr>Community Services</vt:lpstr>
      <vt:lpstr>Real-time Data Flows</vt:lpstr>
      <vt:lpstr>NOAAPort SBN Upgrade</vt:lpstr>
      <vt:lpstr>THREDDS</vt:lpstr>
      <vt:lpstr>Cloud Efforts</vt:lpstr>
      <vt:lpstr>AWIPS II</vt:lpstr>
      <vt:lpstr>AWIPS II in the Cloud: Microsoft Azure</vt:lpstr>
      <vt:lpstr>Integrated Data Viewer</vt:lpstr>
      <vt:lpstr>Software Downloads</vt:lpstr>
      <vt:lpstr>Unidata Regional Workshops</vt:lpstr>
      <vt:lpstr>Unidata Training Workshops </vt:lpstr>
      <vt:lpstr>2015 AMS Annual Meeting</vt:lpstr>
      <vt:lpstr>2015 Community Equipment Awards</vt:lpstr>
      <vt:lpstr>Slide 16</vt:lpstr>
      <vt:lpstr>ACADIS</vt:lpstr>
      <vt:lpstr>Slide 18</vt:lpstr>
      <vt:lpstr>State of the Program: A Snapshot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Director’s Report</dc:title>
  <dc:creator>Mohan Ramamurthy</dc:creator>
  <cp:lastModifiedBy>Douglas Dirks</cp:lastModifiedBy>
  <cp:revision>124</cp:revision>
  <dcterms:modified xsi:type="dcterms:W3CDTF">2015-03-27T16:20:21Z</dcterms:modified>
</cp:coreProperties>
</file>